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0" r:id="rId2"/>
    <p:sldId id="273" r:id="rId3"/>
    <p:sldId id="269" r:id="rId4"/>
    <p:sldId id="262" r:id="rId5"/>
    <p:sldId id="274" r:id="rId6"/>
    <p:sldId id="263" r:id="rId7"/>
    <p:sldId id="265" r:id="rId8"/>
    <p:sldId id="266" r:id="rId9"/>
    <p:sldId id="276" r:id="rId10"/>
    <p:sldId id="275" r:id="rId11"/>
    <p:sldId id="277" r:id="rId12"/>
    <p:sldId id="272" r:id="rId13"/>
    <p:sldId id="278" r:id="rId14"/>
    <p:sldId id="267" r:id="rId15"/>
    <p:sldId id="279" r:id="rId16"/>
    <p:sldId id="271" r:id="rId17"/>
    <p:sldId id="258" r:id="rId18"/>
    <p:sldId id="270" r:id="rId19"/>
    <p:sldId id="282" r:id="rId20"/>
    <p:sldId id="280" r:id="rId21"/>
    <p:sldId id="261" r:id="rId22"/>
    <p:sldId id="268" r:id="rId23"/>
    <p:sldId id="285" r:id="rId24"/>
    <p:sldId id="283" r:id="rId25"/>
    <p:sldId id="284" r:id="rId26"/>
    <p:sldId id="287" r:id="rId27"/>
    <p:sldId id="288" r:id="rId28"/>
    <p:sldId id="281" r:id="rId29"/>
    <p:sldId id="289" r:id="rId30"/>
    <p:sldId id="257" r:id="rId31"/>
    <p:sldId id="290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95EB9-B2E8-4E66-B156-6EBC1D87A109}" v="106" dt="2023-02-24T22:00:21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9046CC-DCB5-BCF6-426E-B30E75D69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F7F6B33-CBE7-7E97-28A7-796FB30DC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45DAA6-880B-2B1E-7D6A-4E0DCBF8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7F4A-9F61-41AF-B84F-44771052393E}" type="datetimeFigureOut">
              <a:rPr lang="it-IT" smtClean="0"/>
              <a:t>26/02/2023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2A6446-55FC-3191-3F2D-A68083FBC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FB074D-9BE7-ED93-CF71-F12E4E86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7C67-7369-468B-BD31-7DFCFAA341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45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532137-C840-5D44-4D5E-196F34AC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669D9E9-8D21-B90E-0B43-EEC4F33CD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C1B4AC-2203-91F4-2D37-07713518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7F4A-9F61-41AF-B84F-44771052393E}" type="datetimeFigureOut">
              <a:rPr lang="it-IT" smtClean="0"/>
              <a:t>26/02/2023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E44927-0AF6-77BC-35CC-A3319EE94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34C340-21D6-5ADE-4030-94AB9498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7C67-7369-468B-BD31-7DFCFAA341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73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0B88EE8-56D9-1586-DC86-CD5430E08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E4A06D-761B-F358-F90F-22F3CADB6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1F8FD4-AA57-7F23-A5BA-1ED42328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7F4A-9F61-41AF-B84F-44771052393E}" type="datetimeFigureOut">
              <a:rPr lang="it-IT" smtClean="0"/>
              <a:t>26/02/2023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C4063E-D8D3-4394-00D9-35ABF049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641D67-5C4E-2155-C172-F8CA8AC2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7C67-7369-468B-BD31-7DFCFAA341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01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DC9ED7-EB07-3A12-5D08-22B42F4F4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0C1DA1-98D0-B615-0D65-137A5A003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CAC98B-836C-CD96-B14D-C3FAE9AEC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7F4A-9F61-41AF-B84F-44771052393E}" type="datetimeFigureOut">
              <a:rPr lang="it-IT" smtClean="0"/>
              <a:t>26/02/2023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B634F3-A98E-C8AD-D33C-EF952A2F5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CF496E-8654-E6A8-18DB-B14FB16C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7C67-7369-468B-BD31-7DFCFAA341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18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8D5235-B51B-B5CB-86A3-44031B6C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BACC26-1576-3FB8-2F42-27E93DE88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FB4877-F90E-7419-C598-E371FB49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7F4A-9F61-41AF-B84F-44771052393E}" type="datetimeFigureOut">
              <a:rPr lang="it-IT" smtClean="0"/>
              <a:t>26/02/2023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2AFB12-BE6F-DA47-4E8C-EBF727D86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88B48B-7D12-7519-921C-ED922491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7C67-7369-468B-BD31-7DFCFAA341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02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DCB69A-6A0B-9547-AD5E-E1E31749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2E5A4C-0909-0B37-3D9A-E2E51142E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3CB2BD2-1044-9233-F2C9-46F01E0CB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5BA662-EC08-1A48-E153-52DAA7C1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7F4A-9F61-41AF-B84F-44771052393E}" type="datetimeFigureOut">
              <a:rPr lang="it-IT" smtClean="0"/>
              <a:t>26/02/2023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824DCF-61C1-25D4-57FF-04364CB2A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E39B46-8FD4-DC43-9FCA-64F15537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7C67-7369-468B-BD31-7DFCFAA341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20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0EA72-07A6-15BF-E46A-F2ACC13C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075427-9270-1B20-B80D-EEFFEF256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1C4B777-8AE7-43EA-9054-E981C25A5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932C10A-FDE7-9BBF-7196-F31DBDBE9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76FD739-340D-063F-6E37-45A1AF6684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D8A2405-BB1F-CEDE-75D5-D2B127478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7F4A-9F61-41AF-B84F-44771052393E}" type="datetimeFigureOut">
              <a:rPr lang="it-IT" smtClean="0"/>
              <a:t>26/02/2023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06586C9-5033-DACA-4F2F-74928FA0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74537E7-4783-CC88-6158-9BB8A5C90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7C67-7369-468B-BD31-7DFCFAA341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98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A31BDF-17F9-73B1-A35A-1AA4CB7D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D096C46-ADE0-4002-3690-03309FDD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7F4A-9F61-41AF-B84F-44771052393E}" type="datetimeFigureOut">
              <a:rPr lang="it-IT" smtClean="0"/>
              <a:t>26/02/2023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EBBCF7-997D-D45A-63D7-C6F41467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4C1B392-4E47-A2BB-2CCD-988FEF3C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7C67-7369-468B-BD31-7DFCFAA341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77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9C8E2BD-BE8E-FCFA-6244-B1A05B9A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7F4A-9F61-41AF-B84F-44771052393E}" type="datetimeFigureOut">
              <a:rPr lang="it-IT" smtClean="0"/>
              <a:t>26/02/2023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32E6D52-87CD-D74D-2ED2-7A6A1C48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E6BFF6-7F7C-AD29-B75C-E3D129FF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7C67-7369-468B-BD31-7DFCFAA341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40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E076D1-DABA-A4F3-0D29-387B371F2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9DFD74-1D8A-9687-890F-EEEC469B1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0CC53A-1921-DD81-5F07-7A4022931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B9A35C0-AE78-F1EE-E678-ACDC0A2B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7F4A-9F61-41AF-B84F-44771052393E}" type="datetimeFigureOut">
              <a:rPr lang="it-IT" smtClean="0"/>
              <a:t>26/02/2023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9C1FB8-9B25-1FF0-852A-3DB850A7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652831-EF47-A95D-EA95-DAEE2F56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7C67-7369-468B-BD31-7DFCFAA341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74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C9047D-13F4-C83D-3BD4-6D2876AF3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7FC8CE9-D1D9-46B8-53AD-A33E75D1E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A464253-94F6-8478-C04F-A9888E0FD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1285DD-4D55-BCCA-F085-492E9260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7F4A-9F61-41AF-B84F-44771052393E}" type="datetimeFigureOut">
              <a:rPr lang="it-IT" smtClean="0"/>
              <a:t>26/02/2023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6A8F21-857F-6B47-C479-020365EE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9B31D4-DE1A-397B-9574-C1E23122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7C67-7369-468B-BD31-7DFCFAA341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68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8847B64-8EB9-826F-4D29-78BAC0355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3C81DF-9EC9-D8B2-9F54-6524EF8A2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C1BB0C-534A-37A6-0520-05E7FA2A7D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67F4A-9F61-41AF-B84F-44771052393E}" type="datetimeFigureOut">
              <a:rPr lang="it-IT" smtClean="0"/>
              <a:t>26/02/2023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D82341-EBD2-C1DD-5F27-0533D85B2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9A142B-88BF-3A52-A5CF-AE830518D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87C67-7369-468B-BD31-7DFCFAA341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04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92BBD34-DDED-CB38-7BC1-0C47A63B26CD}"/>
              </a:ext>
            </a:extLst>
          </p:cNvPr>
          <p:cNvSpPr/>
          <p:nvPr/>
        </p:nvSpPr>
        <p:spPr>
          <a:xfrm>
            <a:off x="0" y="10"/>
            <a:ext cx="12192000" cy="6857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7D55C44-4E04-2DC8-D262-8121B1A35E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89C54DE-9FD0-2D54-E3AB-846A0B4122C9}"/>
              </a:ext>
            </a:extLst>
          </p:cNvPr>
          <p:cNvSpPr txBox="1"/>
          <p:nvPr/>
        </p:nvSpPr>
        <p:spPr>
          <a:xfrm>
            <a:off x="10530349" y="6341806"/>
            <a:ext cx="237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Sara Ciminelli</a:t>
            </a:r>
          </a:p>
        </p:txBody>
      </p:sp>
    </p:spTree>
    <p:extLst>
      <p:ext uri="{BB962C8B-B14F-4D97-AF65-F5344CB8AC3E}">
        <p14:creationId xmlns:p14="http://schemas.microsoft.com/office/powerpoint/2010/main" val="31376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195C6C30-4E3A-840C-DFE0-740EF67DEA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3"/>
          <a:stretch/>
        </p:blipFill>
        <p:spPr>
          <a:xfrm>
            <a:off x="339213" y="117987"/>
            <a:ext cx="8799119" cy="66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8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veivolo, mongolfiera, screenshot&#10;&#10;Descrizione generata automaticamente">
            <a:extLst>
              <a:ext uri="{FF2B5EF4-FFF2-40B4-BE49-F238E27FC236}">
                <a16:creationId xmlns:a16="http://schemas.microsoft.com/office/drawing/2014/main" id="{E84422C5-0C5E-16E9-4D65-ED58DE936E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r="-1220" b="58226"/>
          <a:stretch/>
        </p:blipFill>
        <p:spPr>
          <a:xfrm>
            <a:off x="155040" y="1816240"/>
            <a:ext cx="5637823" cy="3441560"/>
          </a:xfrm>
          <a:prstGeom prst="rect">
            <a:avLst/>
          </a:prstGeom>
        </p:spPr>
      </p:pic>
      <p:pic>
        <p:nvPicPr>
          <p:cNvPr id="3" name="Immagine 2" descr="Immagine che contiene testo, veivolo, mongolfiera, screenshot&#10;&#10;Descrizione generata automaticamente">
            <a:extLst>
              <a:ext uri="{FF2B5EF4-FFF2-40B4-BE49-F238E27FC236}">
                <a16:creationId xmlns:a16="http://schemas.microsoft.com/office/drawing/2014/main" id="{B0BE25BC-CCAD-BCC7-71F7-FE1163B9F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2" b="10877"/>
          <a:stretch/>
        </p:blipFill>
        <p:spPr>
          <a:xfrm>
            <a:off x="6089758" y="1478280"/>
            <a:ext cx="5637823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22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E4700EB8-4D58-F333-11A4-DE5FA3EBA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1"/>
          <a:stretch/>
        </p:blipFill>
        <p:spPr>
          <a:xfrm>
            <a:off x="0" y="478982"/>
            <a:ext cx="10692581" cy="637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4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veivolo, mongolfiera, screenshot&#10;&#10;Descrizione generata automaticamente">
            <a:extLst>
              <a:ext uri="{FF2B5EF4-FFF2-40B4-BE49-F238E27FC236}">
                <a16:creationId xmlns:a16="http://schemas.microsoft.com/office/drawing/2014/main" id="{F6B9FA5E-1596-D5C2-3ECC-35FC2AA2A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r="-1220" b="58226"/>
          <a:stretch/>
        </p:blipFill>
        <p:spPr>
          <a:xfrm>
            <a:off x="0" y="1708419"/>
            <a:ext cx="5907148" cy="351015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1DBCD8A-BBBD-3EE5-DB8E-797E13628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27" b="6249"/>
          <a:stretch/>
        </p:blipFill>
        <p:spPr>
          <a:xfrm>
            <a:off x="6284851" y="1540041"/>
            <a:ext cx="5907149" cy="344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79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0B20DC2-2A5A-922B-2339-4997A5184EF2}"/>
              </a:ext>
            </a:extLst>
          </p:cNvPr>
          <p:cNvSpPr txBox="1"/>
          <p:nvPr/>
        </p:nvSpPr>
        <p:spPr>
          <a:xfrm>
            <a:off x="881668" y="352926"/>
            <a:ext cx="10428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</a:rPr>
              <a:t>I VIZI OCULARI PIU’ DIFFUSI NEL BAMBINO</a:t>
            </a:r>
          </a:p>
        </p:txBody>
      </p:sp>
      <p:pic>
        <p:nvPicPr>
          <p:cNvPr id="3" name="Picture 2" descr="Cos 'è la MIOPIA - Problemi Visivi - Tecnologie Visione">
            <a:extLst>
              <a:ext uri="{FF2B5EF4-FFF2-40B4-BE49-F238E27FC236}">
                <a16:creationId xmlns:a16="http://schemas.microsoft.com/office/drawing/2014/main" id="{9D9B76F1-6A86-CE3C-C515-2A5BAE338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020"/>
            <a:ext cx="121920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84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82E2D0F1-9F63-20ED-40FA-65A83DDE5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15" b="38145"/>
          <a:stretch/>
        </p:blipFill>
        <p:spPr>
          <a:xfrm>
            <a:off x="0" y="2042303"/>
            <a:ext cx="10692581" cy="148534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45C8AA0-FFCE-DEFC-F55E-743DA68F1CA0}"/>
              </a:ext>
            </a:extLst>
          </p:cNvPr>
          <p:cNvSpPr txBox="1"/>
          <p:nvPr/>
        </p:nvSpPr>
        <p:spPr>
          <a:xfrm>
            <a:off x="2115131" y="32816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FFC000"/>
                </a:solidFill>
                <a:latin typeface="Amasis MT Pro Medium" panose="02040604050005020304" pitchFamily="18" charset="0"/>
              </a:rPr>
              <a:t>LA PREVENZIONE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97E26EF-948E-6763-44F1-3BBCFA0EFBC4}"/>
              </a:ext>
            </a:extLst>
          </p:cNvPr>
          <p:cNvSpPr txBox="1"/>
          <p:nvPr/>
        </p:nvSpPr>
        <p:spPr>
          <a:xfrm>
            <a:off x="428898" y="1519083"/>
            <a:ext cx="9202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2">
                    <a:lumMod val="75000"/>
                  </a:schemeClr>
                </a:solidFill>
                <a:latin typeface="Amasis MT Pro Medium" panose="02040604050005020304" pitchFamily="18" charset="0"/>
              </a:rPr>
              <a:t>IL RUOLO DEI GENITORI E DEGLI INSEGNANTI </a:t>
            </a:r>
          </a:p>
        </p:txBody>
      </p:sp>
      <p:pic>
        <p:nvPicPr>
          <p:cNvPr id="8" name="Immagine 7" descr="Immagine che contiene testo, persona, interni, screenshot&#10;&#10;Descrizione generata automaticamente">
            <a:extLst>
              <a:ext uri="{FF2B5EF4-FFF2-40B4-BE49-F238E27FC236}">
                <a16:creationId xmlns:a16="http://schemas.microsoft.com/office/drawing/2014/main" id="{9F80826A-5D2F-3BED-94EE-46A1A68A40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7" b="21531"/>
          <a:stretch/>
        </p:blipFill>
        <p:spPr>
          <a:xfrm>
            <a:off x="2115131" y="3597306"/>
            <a:ext cx="6858000" cy="326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62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4F384820-C5DD-89CD-FE1E-A6DBBB8A1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" b="8674"/>
          <a:stretch/>
        </p:blipFill>
        <p:spPr>
          <a:xfrm>
            <a:off x="1348740" y="0"/>
            <a:ext cx="94945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29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909BF1F-EF5D-A602-E342-33C84D8D0F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67" b="48359"/>
          <a:stretch/>
        </p:blipFill>
        <p:spPr>
          <a:xfrm>
            <a:off x="0" y="2953900"/>
            <a:ext cx="11553227" cy="191303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E12712-4EAB-9F9E-5AF1-6123D5DD083C}"/>
              </a:ext>
            </a:extLst>
          </p:cNvPr>
          <p:cNvSpPr txBox="1"/>
          <p:nvPr/>
        </p:nvSpPr>
        <p:spPr>
          <a:xfrm>
            <a:off x="2549013" y="605175"/>
            <a:ext cx="7093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C000"/>
                </a:solidFill>
                <a:latin typeface="Amasis MT Pro Medium" panose="02040604050005020304" pitchFamily="18" charset="0"/>
              </a:rPr>
              <a:t>LA PREVENZIONE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F24B13-E617-881D-943F-7CE1B1BDDE70}"/>
              </a:ext>
            </a:extLst>
          </p:cNvPr>
          <p:cNvSpPr txBox="1"/>
          <p:nvPr/>
        </p:nvSpPr>
        <p:spPr>
          <a:xfrm>
            <a:off x="638773" y="2153681"/>
            <a:ext cx="76986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2">
                    <a:lumMod val="75000"/>
                  </a:schemeClr>
                </a:solidFill>
                <a:latin typeface="Amasis MT Pro Medium" panose="02040604050005020304" pitchFamily="18" charset="0"/>
              </a:rPr>
              <a:t>IL RUOLO DEL PEDIATRA E DELL’OCULISTA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4117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F3827DC4-8E29-8B95-D5D5-2E2542DA1E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64"/>
          <a:stretch/>
        </p:blipFill>
        <p:spPr>
          <a:xfrm>
            <a:off x="1307068" y="0"/>
            <a:ext cx="9577864" cy="686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72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6A0524-1B39-1E77-FBB3-E7453A999EC4}"/>
              </a:ext>
            </a:extLst>
          </p:cNvPr>
          <p:cNvSpPr txBox="1"/>
          <p:nvPr/>
        </p:nvSpPr>
        <p:spPr>
          <a:xfrm>
            <a:off x="1373980" y="597990"/>
            <a:ext cx="9444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solidFill>
                  <a:schemeClr val="accent5">
                    <a:lumMod val="75000"/>
                  </a:schemeClr>
                </a:solidFill>
                <a:latin typeface="Amasis MT Pro Medium" panose="02040604050005020304" pitchFamily="18" charset="0"/>
              </a:rPr>
              <a:t>LA VISITA OCULISTICA</a:t>
            </a:r>
          </a:p>
        </p:txBody>
      </p:sp>
      <p:pic>
        <p:nvPicPr>
          <p:cNvPr id="8194" name="Picture 2" descr="Risultato immagine per Disegni Visita Oculistica">
            <a:extLst>
              <a:ext uri="{FF2B5EF4-FFF2-40B4-BE49-F238E27FC236}">
                <a16:creationId xmlns:a16="http://schemas.microsoft.com/office/drawing/2014/main" id="{8BE39AF9-1EFD-BB64-EBF5-AB81E536E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3"/>
          <a:stretch/>
        </p:blipFill>
        <p:spPr bwMode="auto">
          <a:xfrm>
            <a:off x="3681412" y="1802840"/>
            <a:ext cx="4829175" cy="47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99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luce&#10;&#10;Descrizione generata automaticamente">
            <a:extLst>
              <a:ext uri="{FF2B5EF4-FFF2-40B4-BE49-F238E27FC236}">
                <a16:creationId xmlns:a16="http://schemas.microsoft.com/office/drawing/2014/main" id="{A11D0798-F388-3EE5-5DB2-93766676D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6" b="11111"/>
          <a:stretch/>
        </p:blipFill>
        <p:spPr>
          <a:xfrm>
            <a:off x="3299661" y="429126"/>
            <a:ext cx="5860382" cy="599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50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nsibilizzare alla prevenzione oculistica per bambini - CVS ...">
            <a:extLst>
              <a:ext uri="{FF2B5EF4-FFF2-40B4-BE49-F238E27FC236}">
                <a16:creationId xmlns:a16="http://schemas.microsoft.com/office/drawing/2014/main" id="{12AC0AB9-7860-1CBD-FC9E-6CC042EE5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15" y="1135116"/>
            <a:ext cx="824357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4C0094-B961-89E0-93C0-2827D154DE19}"/>
              </a:ext>
            </a:extLst>
          </p:cNvPr>
          <p:cNvSpPr txBox="1"/>
          <p:nvPr/>
        </p:nvSpPr>
        <p:spPr>
          <a:xfrm>
            <a:off x="480355" y="393153"/>
            <a:ext cx="6948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Amasis MT Pro Medium" panose="02040604050005020304" pitchFamily="18" charset="0"/>
              </a:rPr>
              <a:t>1. VALUTAZIONE DELL’ACUITA’ VISIVA </a:t>
            </a:r>
          </a:p>
        </p:txBody>
      </p:sp>
    </p:spTree>
    <p:extLst>
      <p:ext uri="{BB962C8B-B14F-4D97-AF65-F5344CB8AC3E}">
        <p14:creationId xmlns:p14="http://schemas.microsoft.com/office/powerpoint/2010/main" val="653035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avola ottometrica - OTTOTIPO modello ARMAGNAC - Articoli Sanitari Shop ...">
            <a:extLst>
              <a:ext uri="{FF2B5EF4-FFF2-40B4-BE49-F238E27FC236}">
                <a16:creationId xmlns:a16="http://schemas.microsoft.com/office/drawing/2014/main" id="{54D46F45-6B1D-90CB-454E-9F77A5522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38313"/>
            <a:ext cx="45148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ntage Ottotipo / Tavola Optometrica per Bambini- distanza di lavoro ...">
            <a:extLst>
              <a:ext uri="{FF2B5EF4-FFF2-40B4-BE49-F238E27FC236}">
                <a16:creationId xmlns:a16="http://schemas.microsoft.com/office/drawing/2014/main" id="{5F582F2D-64E9-681A-D9F1-D28CE61D4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7" r="19076"/>
          <a:stretch/>
        </p:blipFill>
        <p:spPr bwMode="auto">
          <a:xfrm>
            <a:off x="5972175" y="1114424"/>
            <a:ext cx="5100638" cy="540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 ">
            <a:extLst>
              <a:ext uri="{FF2B5EF4-FFF2-40B4-BE49-F238E27FC236}">
                <a16:creationId xmlns:a16="http://schemas.microsoft.com/office/drawing/2014/main" id="{BC3CD758-F4B9-4F86-36CC-5B8F97268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/>
          <a:stretch/>
        </p:blipFill>
        <p:spPr bwMode="auto">
          <a:xfrm>
            <a:off x="80963" y="1114424"/>
            <a:ext cx="5576888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10ED6F3-DF28-D724-42ED-AF43AD4C82E0}"/>
              </a:ext>
            </a:extLst>
          </p:cNvPr>
          <p:cNvSpPr txBox="1"/>
          <p:nvPr/>
        </p:nvSpPr>
        <p:spPr>
          <a:xfrm>
            <a:off x="270972" y="342901"/>
            <a:ext cx="3325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accent5">
                    <a:lumMod val="75000"/>
                  </a:schemeClr>
                </a:solidFill>
                <a:latin typeface="Amasis MT Pro Medium" panose="02040604050005020304" pitchFamily="18" charset="0"/>
              </a:rPr>
              <a:t>GLI OTTOTIPI</a:t>
            </a:r>
          </a:p>
        </p:txBody>
      </p:sp>
    </p:spTree>
    <p:extLst>
      <p:ext uri="{BB962C8B-B14F-4D97-AF65-F5344CB8AC3E}">
        <p14:creationId xmlns:p14="http://schemas.microsoft.com/office/powerpoint/2010/main" val="1956579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trolli Un Paziente Nel Lavoro Di Oftalmologia Fotografia Stock ...">
            <a:extLst>
              <a:ext uri="{FF2B5EF4-FFF2-40B4-BE49-F238E27FC236}">
                <a16:creationId xmlns:a16="http://schemas.microsoft.com/office/drawing/2014/main" id="{6DBBDF4D-3CBC-721E-2436-37508E528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6" y="1053702"/>
            <a:ext cx="9963148" cy="560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4ABFF0A-6CF1-D725-58CE-C167E7E95408}"/>
              </a:ext>
            </a:extLst>
          </p:cNvPr>
          <p:cNvSpPr txBox="1"/>
          <p:nvPr/>
        </p:nvSpPr>
        <p:spPr>
          <a:xfrm>
            <a:off x="428625" y="328612"/>
            <a:ext cx="9057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Amasis MT Pro Medium" panose="02040604050005020304" pitchFamily="18" charset="0"/>
              </a:rPr>
              <a:t>2.  ESAME OBIETTIVO DEL SEGMENTO ANTERIORE</a:t>
            </a:r>
          </a:p>
        </p:txBody>
      </p:sp>
    </p:spTree>
    <p:extLst>
      <p:ext uri="{BB962C8B-B14F-4D97-AF65-F5344CB8AC3E}">
        <p14:creationId xmlns:p14="http://schemas.microsoft.com/office/powerpoint/2010/main" val="2233882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5699E7-E784-5227-7934-1965D79F3E98}"/>
              </a:ext>
            </a:extLst>
          </p:cNvPr>
          <p:cNvSpPr txBox="1"/>
          <p:nvPr/>
        </p:nvSpPr>
        <p:spPr>
          <a:xfrm>
            <a:off x="627291" y="442912"/>
            <a:ext cx="5016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Amasis MT Pro Medium" panose="02040604050005020304" pitchFamily="18" charset="0"/>
              </a:rPr>
              <a:t>3. TONOMETRIA</a:t>
            </a:r>
          </a:p>
        </p:txBody>
      </p:sp>
      <p:pic>
        <p:nvPicPr>
          <p:cNvPr id="4" name="Picture 4" descr="Risultato immagine per TONOMETRIA BAMBINO">
            <a:extLst>
              <a:ext uri="{FF2B5EF4-FFF2-40B4-BE49-F238E27FC236}">
                <a16:creationId xmlns:a16="http://schemas.microsoft.com/office/drawing/2014/main" id="{34E326DC-34A8-DAB4-FDAC-DBA06CC8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427" y="1157286"/>
            <a:ext cx="5208473" cy="532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99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BAFC83-2511-36DD-9D54-F3EA82D56100}"/>
              </a:ext>
            </a:extLst>
          </p:cNvPr>
          <p:cNvSpPr txBox="1"/>
          <p:nvPr/>
        </p:nvSpPr>
        <p:spPr>
          <a:xfrm>
            <a:off x="534550" y="400050"/>
            <a:ext cx="6972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Amasis MT Pro Medium" panose="02040604050005020304" pitchFamily="18" charset="0"/>
              </a:rPr>
              <a:t>4. STUDIO DELLA MOTILITA’ OCULARE</a:t>
            </a:r>
          </a:p>
        </p:txBody>
      </p:sp>
      <p:pic>
        <p:nvPicPr>
          <p:cNvPr id="9218" name="Picture 2" descr="Risultato immagine per COVERTEST">
            <a:extLst>
              <a:ext uri="{FF2B5EF4-FFF2-40B4-BE49-F238E27FC236}">
                <a16:creationId xmlns:a16="http://schemas.microsoft.com/office/drawing/2014/main" id="{6E669684-9B7F-97BE-B75D-CAA75437F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303" y="1192451"/>
            <a:ext cx="8781393" cy="526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495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F91DC83-19C0-B886-9EAE-870636C476C5}"/>
              </a:ext>
            </a:extLst>
          </p:cNvPr>
          <p:cNvSpPr txBox="1"/>
          <p:nvPr/>
        </p:nvSpPr>
        <p:spPr>
          <a:xfrm>
            <a:off x="428624" y="628651"/>
            <a:ext cx="10287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>
                <a:solidFill>
                  <a:schemeClr val="accent5">
                    <a:lumMod val="75000"/>
                  </a:schemeClr>
                </a:solidFill>
                <a:latin typeface="Amasis MT Pro Medium" panose="02040604050005020304" pitchFamily="18" charset="0"/>
              </a:rPr>
              <a:t>5. ESAME OBIETTIVO DEL SEGMENTO POSTERIORE</a:t>
            </a:r>
            <a:endParaRPr lang="it-IT" sz="2800" b="1" dirty="0">
              <a:solidFill>
                <a:schemeClr val="accent5">
                  <a:lumMod val="75000"/>
                </a:schemeClr>
              </a:solidFill>
              <a:latin typeface="Amasis MT Pro Medium" panose="02040604050005020304" pitchFamily="18" charset="0"/>
            </a:endParaRPr>
          </a:p>
        </p:txBody>
      </p:sp>
      <p:pic>
        <p:nvPicPr>
          <p:cNvPr id="12290" name="Picture 2" descr="Esame complessivo dell'occhio Palermo e Trapani - Dott. Stefano Dolce">
            <a:extLst>
              <a:ext uri="{FF2B5EF4-FFF2-40B4-BE49-F238E27FC236}">
                <a16:creationId xmlns:a16="http://schemas.microsoft.com/office/drawing/2014/main" id="{391F2AA3-9597-9AC8-60AB-656169463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6" t="-9839" r="26989" b="23774"/>
          <a:stretch/>
        </p:blipFill>
        <p:spPr bwMode="auto">
          <a:xfrm>
            <a:off x="5501180" y="1328738"/>
            <a:ext cx="6243637" cy="490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ome applicare un collirio o una pomata oftalmica al bambino - Amico ...">
            <a:extLst>
              <a:ext uri="{FF2B5EF4-FFF2-40B4-BE49-F238E27FC236}">
                <a16:creationId xmlns:a16="http://schemas.microsoft.com/office/drawing/2014/main" id="{2E32627D-E2A4-701F-0AAB-CC2181E71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83" y="1824858"/>
            <a:ext cx="4682030" cy="440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518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52E9E3-4151-8E50-B1A2-6E0F7E2E57A2}"/>
              </a:ext>
            </a:extLst>
          </p:cNvPr>
          <p:cNvSpPr txBox="1"/>
          <p:nvPr/>
        </p:nvSpPr>
        <p:spPr>
          <a:xfrm>
            <a:off x="837925" y="371475"/>
            <a:ext cx="10516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chemeClr val="accent5">
                    <a:lumMod val="75000"/>
                  </a:schemeClr>
                </a:solidFill>
                <a:latin typeface="Amasis MT Pro Medium" panose="02040604050005020304" pitchFamily="18" charset="0"/>
              </a:rPr>
              <a:t>IL CALENDARIO DELLE VISITE OCULISTE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9AAD31-738D-56C9-0534-AD84D81F298A}"/>
              </a:ext>
            </a:extLst>
          </p:cNvPr>
          <p:cNvSpPr txBox="1"/>
          <p:nvPr/>
        </p:nvSpPr>
        <p:spPr>
          <a:xfrm>
            <a:off x="400050" y="1079361"/>
            <a:ext cx="76581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masis MT Pro Medium" panose="02040604050005020304" pitchFamily="18" charset="0"/>
              </a:rPr>
              <a:t>PRIMI MESI DI VITA…</a:t>
            </a:r>
            <a:endParaRPr lang="it-IT" sz="2400" b="1" dirty="0">
              <a:latin typeface="Amasis MT Pro Medium" panose="02040604050005020304" pitchFamily="18" charset="0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it-IT" sz="2400" b="1" dirty="0">
                <a:latin typeface="Amasis MT Pro Medium" panose="02040604050005020304" pitchFamily="18" charset="0"/>
                <a:sym typeface="Wingdings" panose="05000000000000000000" pitchFamily="2" charset="2"/>
              </a:rPr>
              <a:t>ANALISI RIFLESSO ROSSO</a:t>
            </a:r>
          </a:p>
          <a:p>
            <a:pPr marL="285750" indent="-285750">
              <a:buFontTx/>
              <a:buChar char="-"/>
            </a:pPr>
            <a:r>
              <a:rPr lang="it-IT" sz="2400" b="1" dirty="0">
                <a:latin typeface="Amasis MT Pro Medium" panose="02040604050005020304" pitchFamily="18" charset="0"/>
                <a:sym typeface="Wingdings" panose="05000000000000000000" pitchFamily="2" charset="2"/>
              </a:rPr>
              <a:t>TEST DEI RIFLESSI LUMINOSI CORNEALI</a:t>
            </a:r>
          </a:p>
          <a:p>
            <a:pPr marL="285750" indent="-285750">
              <a:buFontTx/>
              <a:buChar char="-"/>
            </a:pPr>
            <a:endParaRPr lang="it-IT" sz="2400" b="1" dirty="0">
              <a:latin typeface="Amasis MT Pro Medium" panose="02040604050005020304" pitchFamily="18" charset="0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it-IT" sz="2400" b="1" dirty="0">
              <a:latin typeface="Amasis MT Pro Medium" panose="02040604050005020304" pitchFamily="18" charset="0"/>
              <a:sym typeface="Wingdings" panose="05000000000000000000" pitchFamily="2" charset="2"/>
            </a:endParaRPr>
          </a:p>
          <a:p>
            <a:r>
              <a:rPr lang="it-IT" sz="2400" b="1" dirty="0">
                <a:latin typeface="Amasis MT Pro Medium" panose="02040604050005020304" pitchFamily="18" charset="0"/>
                <a:sym typeface="Wingdings" panose="05000000000000000000" pitchFamily="2" charset="2"/>
              </a:rPr>
              <a:t>VERSO I 3 ANNI…  </a:t>
            </a:r>
          </a:p>
          <a:p>
            <a:pPr marL="285750" indent="-285750">
              <a:buFontTx/>
              <a:buChar char="-"/>
            </a:pPr>
            <a:r>
              <a:rPr lang="it-IT" sz="2400" b="1" dirty="0">
                <a:latin typeface="Amasis MT Pro Medium" panose="02040604050005020304" pitchFamily="18" charset="0"/>
                <a:sym typeface="Wingdings" panose="05000000000000000000" pitchFamily="2" charset="2"/>
              </a:rPr>
              <a:t>LANG TEST </a:t>
            </a:r>
          </a:p>
          <a:p>
            <a:pPr marL="285750" indent="-285750">
              <a:buFontTx/>
              <a:buChar char="-"/>
            </a:pPr>
            <a:r>
              <a:rPr lang="it-IT" sz="2400" b="1" dirty="0">
                <a:latin typeface="Amasis MT Pro Medium" panose="02040604050005020304" pitchFamily="18" charset="0"/>
                <a:sym typeface="Wingdings" panose="05000000000000000000" pitchFamily="2" charset="2"/>
              </a:rPr>
              <a:t>STUDIO DEI VIZI REFRATTIVI </a:t>
            </a:r>
          </a:p>
          <a:p>
            <a:pPr marL="285750" indent="-285750">
              <a:buFontTx/>
              <a:buChar char="-"/>
            </a:pPr>
            <a:endParaRPr lang="it-IT" sz="2400" b="1" dirty="0">
              <a:latin typeface="Amasis MT Pro Medium" panose="02040604050005020304" pitchFamily="18" charset="0"/>
              <a:sym typeface="Wingdings" panose="05000000000000000000" pitchFamily="2" charset="2"/>
            </a:endParaRPr>
          </a:p>
          <a:p>
            <a:endParaRPr lang="it-IT" sz="2400" b="1" dirty="0">
              <a:latin typeface="Amasis MT Pro Medium" panose="02040604050005020304" pitchFamily="18" charset="0"/>
              <a:sym typeface="Wingdings" panose="05000000000000000000" pitchFamily="2" charset="2"/>
            </a:endParaRPr>
          </a:p>
          <a:p>
            <a:r>
              <a:rPr lang="it-IT" sz="2400" b="1" dirty="0">
                <a:latin typeface="Amasis MT Pro Medium" panose="02040604050005020304" pitchFamily="18" charset="0"/>
                <a:sym typeface="Wingdings" panose="05000000000000000000" pitchFamily="2" charset="2"/>
              </a:rPr>
              <a:t>VERSO I 5-6 ANNI…</a:t>
            </a:r>
          </a:p>
          <a:p>
            <a:pPr marL="285750" indent="-285750">
              <a:buFontTx/>
              <a:buChar char="-"/>
            </a:pPr>
            <a:r>
              <a:rPr lang="it-IT" sz="2400" b="1" dirty="0">
                <a:latin typeface="Amasis MT Pro Medium" panose="02040604050005020304" pitchFamily="18" charset="0"/>
                <a:sym typeface="Wingdings" panose="05000000000000000000" pitchFamily="2" charset="2"/>
              </a:rPr>
              <a:t>STUDIO DEI VIZI REFRATTIVI </a:t>
            </a:r>
          </a:p>
          <a:p>
            <a:pPr marL="285750" indent="-285750">
              <a:buFontTx/>
              <a:buChar char="-"/>
            </a:pPr>
            <a:endParaRPr lang="it-IT" sz="2400" b="1" dirty="0">
              <a:latin typeface="Amasis MT Pro Medium" panose="02040604050005020304" pitchFamily="18" charset="0"/>
              <a:sym typeface="Wingdings" panose="05000000000000000000" pitchFamily="2" charset="2"/>
            </a:endParaRPr>
          </a:p>
          <a:p>
            <a:r>
              <a:rPr lang="it-IT" sz="2400" b="1" dirty="0">
                <a:latin typeface="Amasis MT Pro Medium" panose="02040604050005020304" pitchFamily="18" charset="0"/>
                <a:sym typeface="Wingdings" panose="05000000000000000000" pitchFamily="2" charset="2"/>
              </a:rPr>
              <a:t>DAI 6 ANNI IN POI…</a:t>
            </a:r>
          </a:p>
          <a:p>
            <a:pPr marL="285750" indent="-285750">
              <a:buFontTx/>
              <a:buChar char="-"/>
            </a:pPr>
            <a:r>
              <a:rPr lang="it-IT" sz="2400" b="1" dirty="0">
                <a:latin typeface="Amasis MT Pro Medium" panose="02040604050005020304" pitchFamily="18" charset="0"/>
                <a:sym typeface="Wingdings" panose="05000000000000000000" pitchFamily="2" charset="2"/>
              </a:rPr>
              <a:t>VISITA ANNUALE 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/>
          </a:p>
        </p:txBody>
      </p:sp>
      <p:pic>
        <p:nvPicPr>
          <p:cNvPr id="15362" name="Picture 2" descr="Children at the Eye Doctor. Stock Vector - Illustration of ...">
            <a:extLst>
              <a:ext uri="{FF2B5EF4-FFF2-40B4-BE49-F238E27FC236}">
                <a16:creationId xmlns:a16="http://schemas.microsoft.com/office/drawing/2014/main" id="{48EC6BAC-C2E7-15D1-21D1-1E6092089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40" y="2286001"/>
            <a:ext cx="4430110" cy="443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036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mmunity Eye Health Journal » How to test for the red reflex in a child">
            <a:extLst>
              <a:ext uri="{FF2B5EF4-FFF2-40B4-BE49-F238E27FC236}">
                <a16:creationId xmlns:a16="http://schemas.microsoft.com/office/drawing/2014/main" id="{7241F5A1-0295-A204-2ACF-421B170BF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r="1661"/>
          <a:stretch/>
        </p:blipFill>
        <p:spPr bwMode="auto">
          <a:xfrm>
            <a:off x="701515" y="2476993"/>
            <a:ext cx="10788969" cy="335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1060BB-BA9D-5149-98F6-26B2B1414C6C}"/>
              </a:ext>
            </a:extLst>
          </p:cNvPr>
          <p:cNvSpPr txBox="1"/>
          <p:nvPr/>
        </p:nvSpPr>
        <p:spPr>
          <a:xfrm>
            <a:off x="4471195" y="1024759"/>
            <a:ext cx="3249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Amasis MT Pro Medium" panose="02040604050005020304" pitchFamily="18" charset="0"/>
              </a:rPr>
              <a:t>RIFLESSO ROSSO </a:t>
            </a:r>
          </a:p>
        </p:txBody>
      </p:sp>
    </p:spTree>
    <p:extLst>
      <p:ext uri="{BB962C8B-B14F-4D97-AF65-F5344CB8AC3E}">
        <p14:creationId xmlns:p14="http://schemas.microsoft.com/office/powerpoint/2010/main" val="2549312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ttotipo pediatrico Archives - Società Mediterranea di Ortottica">
            <a:extLst>
              <a:ext uri="{FF2B5EF4-FFF2-40B4-BE49-F238E27FC236}">
                <a16:creationId xmlns:a16="http://schemas.microsoft.com/office/drawing/2014/main" id="{4B421A4A-A889-1596-BD79-456EB9879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6" y="1451250"/>
            <a:ext cx="11073487" cy="469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4060B94-A751-DBB5-7601-BFF88BAA10AB}"/>
              </a:ext>
            </a:extLst>
          </p:cNvPr>
          <p:cNvSpPr txBox="1"/>
          <p:nvPr/>
        </p:nvSpPr>
        <p:spPr>
          <a:xfrm>
            <a:off x="957263" y="714375"/>
            <a:ext cx="5858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Amasis MT Pro Medium" panose="02040604050005020304" pitchFamily="18" charset="0"/>
              </a:rPr>
              <a:t> RIFLESSI LUMINOSI CORNEALI </a:t>
            </a:r>
          </a:p>
        </p:txBody>
      </p:sp>
    </p:spTree>
    <p:extLst>
      <p:ext uri="{BB962C8B-B14F-4D97-AF65-F5344CB8AC3E}">
        <p14:creationId xmlns:p14="http://schemas.microsoft.com/office/powerpoint/2010/main" val="3606678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mment faire des tests de la vue, et pourquoi ? - Happymag">
            <a:extLst>
              <a:ext uri="{FF2B5EF4-FFF2-40B4-BE49-F238E27FC236}">
                <a16:creationId xmlns:a16="http://schemas.microsoft.com/office/drawing/2014/main" id="{A5D8D829-F497-ED94-82D6-D6D6E1603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0" y="2293114"/>
            <a:ext cx="10946690" cy="36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D2E24F9-AC18-4A94-87E3-412FD48F0D86}"/>
              </a:ext>
            </a:extLst>
          </p:cNvPr>
          <p:cNvSpPr txBox="1"/>
          <p:nvPr/>
        </p:nvSpPr>
        <p:spPr>
          <a:xfrm>
            <a:off x="4810946" y="822272"/>
            <a:ext cx="6337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Amasis MT Pro Medium" panose="02040604050005020304" pitchFamily="18" charset="0"/>
              </a:rPr>
              <a:t>LANG TEST</a:t>
            </a:r>
          </a:p>
        </p:txBody>
      </p:sp>
    </p:spTree>
    <p:extLst>
      <p:ext uri="{BB962C8B-B14F-4D97-AF65-F5344CB8AC3E}">
        <p14:creationId xmlns:p14="http://schemas.microsoft.com/office/powerpoint/2010/main" val="281889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A486AFD-29F2-1E86-D18A-E0CADADE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9"/>
          <a:stretch/>
        </p:blipFill>
        <p:spPr>
          <a:xfrm>
            <a:off x="1062790" y="176462"/>
            <a:ext cx="8915400" cy="668153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BEA66D7-E72D-45E3-6CBB-22E00C361E79}"/>
              </a:ext>
            </a:extLst>
          </p:cNvPr>
          <p:cNvSpPr/>
          <p:nvPr/>
        </p:nvSpPr>
        <p:spPr>
          <a:xfrm>
            <a:off x="911812" y="6063917"/>
            <a:ext cx="1475873" cy="794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0863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จีนติดราวเหล็กที่โต๊ะเรียนกันเด็กก้มต่ำเกินไป">
            <a:extLst>
              <a:ext uri="{FF2B5EF4-FFF2-40B4-BE49-F238E27FC236}">
                <a16:creationId xmlns:a16="http://schemas.microsoft.com/office/drawing/2014/main" id="{FE63AA20-9DCD-46CF-FE78-AC75EB8EE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5"/>
          <a:stretch/>
        </p:blipFill>
        <p:spPr bwMode="auto">
          <a:xfrm>
            <a:off x="195262" y="1719263"/>
            <a:ext cx="5705475" cy="435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ti-Myopia School Desks “Bar” Chinese Students From Nearsightedness">
            <a:extLst>
              <a:ext uri="{FF2B5EF4-FFF2-40B4-BE49-F238E27FC236}">
                <a16:creationId xmlns:a16="http://schemas.microsoft.com/office/drawing/2014/main" id="{522F4E1A-D348-7BA4-367E-912873BD4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5"/>
          <a:stretch/>
        </p:blipFill>
        <p:spPr bwMode="auto">
          <a:xfrm>
            <a:off x="6291262" y="1719263"/>
            <a:ext cx="5705475" cy="435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843F5AE-3AB6-4F81-26A4-5BB5423793B7}"/>
              </a:ext>
            </a:extLst>
          </p:cNvPr>
          <p:cNvSpPr txBox="1"/>
          <p:nvPr/>
        </p:nvSpPr>
        <p:spPr>
          <a:xfrm>
            <a:off x="791737" y="434898"/>
            <a:ext cx="10002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masis MT Pro Medium" panose="020B0604020202020204" pitchFamily="18" charset="0"/>
              </a:rPr>
              <a:t>PREVENZIONE DELLA MIOPIA IN CINA…</a:t>
            </a:r>
          </a:p>
        </p:txBody>
      </p:sp>
    </p:spTree>
    <p:extLst>
      <p:ext uri="{BB962C8B-B14F-4D97-AF65-F5344CB8AC3E}">
        <p14:creationId xmlns:p14="http://schemas.microsoft.com/office/powerpoint/2010/main" val="1263594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ragazzo, persona, sorridente, giovane&#10;&#10;Descrizione generata automaticamente">
            <a:extLst>
              <a:ext uri="{FF2B5EF4-FFF2-40B4-BE49-F238E27FC236}">
                <a16:creationId xmlns:a16="http://schemas.microsoft.com/office/drawing/2014/main" id="{145316F0-5793-A739-E4F2-734B6CB0D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194B06A-127C-C241-81D0-9A30B6D75A8B}"/>
              </a:ext>
            </a:extLst>
          </p:cNvPr>
          <p:cNvSpPr txBox="1"/>
          <p:nvPr/>
        </p:nvSpPr>
        <p:spPr>
          <a:xfrm>
            <a:off x="8486776" y="4772025"/>
            <a:ext cx="3433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Amasis MT Pro Medium" panose="02040604050005020304" pitchFamily="18" charset="0"/>
              </a:rPr>
              <a:t>GRAZIE DELL’ATTENZIONE!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388553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4A05788-1E5E-E021-70AD-037AEDC2F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6" b="11404"/>
          <a:stretch/>
        </p:blipFill>
        <p:spPr>
          <a:xfrm>
            <a:off x="688182" y="64294"/>
            <a:ext cx="10815636" cy="672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8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ADB1995-783E-D31E-71FD-BBFF852A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1"/>
          <a:stretch/>
        </p:blipFill>
        <p:spPr>
          <a:xfrm>
            <a:off x="0" y="9525"/>
            <a:ext cx="984504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8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4EDBE55A-4B54-A0D8-30F5-AC1D449344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3" t="30000"/>
          <a:stretch/>
        </p:blipFill>
        <p:spPr>
          <a:xfrm>
            <a:off x="655320" y="0"/>
            <a:ext cx="1021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3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EAEC5FC6-242A-E433-5FFC-4A2289CB5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5" t="29082" r="-16245"/>
          <a:stretch/>
        </p:blipFill>
        <p:spPr>
          <a:xfrm>
            <a:off x="500726" y="0"/>
            <a:ext cx="10672099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2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4A1340E-DE38-3B08-9405-FE39925B72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" t="35881" r="331" b="-13324"/>
          <a:stretch/>
        </p:blipFill>
        <p:spPr>
          <a:xfrm>
            <a:off x="374779" y="368710"/>
            <a:ext cx="10981479" cy="766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2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veivolo, mongolfiera, screenshot&#10;&#10;Descrizione generata automaticamente">
            <a:extLst>
              <a:ext uri="{FF2B5EF4-FFF2-40B4-BE49-F238E27FC236}">
                <a16:creationId xmlns:a16="http://schemas.microsoft.com/office/drawing/2014/main" id="{9F9BD4B0-FEEC-2EA1-0E13-62F1961748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r="-1220" b="58226"/>
          <a:stretch/>
        </p:blipFill>
        <p:spPr>
          <a:xfrm>
            <a:off x="139800" y="1944440"/>
            <a:ext cx="5973653" cy="354967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80279FE-2CFD-8FD9-8997-40FA10868C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8" r="3319" b="46752"/>
          <a:stretch/>
        </p:blipFill>
        <p:spPr>
          <a:xfrm>
            <a:off x="6113453" y="1897402"/>
            <a:ext cx="5938747" cy="346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4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126</Words>
  <Application>Microsoft Office PowerPoint</Application>
  <PresentationFormat>Widescreen</PresentationFormat>
  <Paragraphs>35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6" baseType="lpstr">
      <vt:lpstr>Amasis MT Pro Medium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Leonardo Mundo</dc:creator>
  <cp:lastModifiedBy>Utente</cp:lastModifiedBy>
  <cp:revision>2</cp:revision>
  <dcterms:created xsi:type="dcterms:W3CDTF">2023-02-24T19:19:04Z</dcterms:created>
  <dcterms:modified xsi:type="dcterms:W3CDTF">2023-02-26T14:40:40Z</dcterms:modified>
</cp:coreProperties>
</file>